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70" r:id="rId4"/>
    <p:sldId id="266" r:id="rId5"/>
    <p:sldId id="274" r:id="rId6"/>
    <p:sldId id="276" r:id="rId7"/>
    <p:sldId id="264" r:id="rId8"/>
    <p:sldId id="277" r:id="rId9"/>
    <p:sldId id="275"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ocuments\2015-2016\semanas%20epidemiologicas%202016\semanan%2019\REPORTE%20DENGUE%20SEM%2019-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s-MX" sz="1000" dirty="0"/>
              <a:t>BCS.</a:t>
            </a:r>
            <a:r>
              <a:rPr lang="es-MX" sz="1000" baseline="0" dirty="0"/>
              <a:t> CURVA EPIDEMICA SEMANAL A DENGUE SEGUN RESULTADOS.2016</a:t>
            </a:r>
            <a:endParaRPr lang="es-MX" sz="1000" dirty="0"/>
          </a:p>
        </c:rich>
      </c:tx>
      <c:layout/>
      <c:overlay val="1"/>
    </c:title>
    <c:plotArea>
      <c:layout>
        <c:manualLayout>
          <c:layoutTarget val="inner"/>
          <c:xMode val="edge"/>
          <c:yMode val="edge"/>
          <c:x val="6.5778958353097439E-2"/>
          <c:y val="0.1023264800233305"/>
          <c:w val="0.93366600259304988"/>
          <c:h val="0.72150845727617474"/>
        </c:manualLayout>
      </c:layout>
      <c:areaChart>
        <c:grouping val="standard"/>
        <c:ser>
          <c:idx val="3"/>
          <c:order val="2"/>
          <c:tx>
            <c:strRef>
              <c:f>'CURVA EPIDEMICA'!$B$5</c:f>
              <c:strCache>
                <c:ptCount val="1"/>
                <c:pt idx="0">
                  <c:v>Total de casos probables               428</c:v>
                </c:pt>
              </c:strCache>
            </c:strRef>
          </c:tx>
          <c:val>
            <c:numRef>
              <c:f>'CURVA EPIDEMICA'!$C$5:$W$5</c:f>
              <c:numCache>
                <c:formatCode>General</c:formatCode>
                <c:ptCount val="21"/>
                <c:pt idx="0">
                  <c:v>29</c:v>
                </c:pt>
                <c:pt idx="1">
                  <c:v>20</c:v>
                </c:pt>
                <c:pt idx="2">
                  <c:v>17</c:v>
                </c:pt>
                <c:pt idx="3">
                  <c:v>7</c:v>
                </c:pt>
                <c:pt idx="4">
                  <c:v>14</c:v>
                </c:pt>
                <c:pt idx="5">
                  <c:v>21</c:v>
                </c:pt>
                <c:pt idx="6">
                  <c:v>26</c:v>
                </c:pt>
                <c:pt idx="7">
                  <c:v>34</c:v>
                </c:pt>
                <c:pt idx="8">
                  <c:v>40</c:v>
                </c:pt>
                <c:pt idx="9">
                  <c:v>47</c:v>
                </c:pt>
                <c:pt idx="10">
                  <c:v>32</c:v>
                </c:pt>
                <c:pt idx="11">
                  <c:v>12</c:v>
                </c:pt>
                <c:pt idx="12">
                  <c:v>22</c:v>
                </c:pt>
                <c:pt idx="13">
                  <c:v>17</c:v>
                </c:pt>
                <c:pt idx="14">
                  <c:v>21</c:v>
                </c:pt>
                <c:pt idx="15">
                  <c:v>12</c:v>
                </c:pt>
                <c:pt idx="16">
                  <c:v>17</c:v>
                </c:pt>
                <c:pt idx="17">
                  <c:v>10</c:v>
                </c:pt>
                <c:pt idx="18">
                  <c:v>10</c:v>
                </c:pt>
                <c:pt idx="19">
                  <c:v>17</c:v>
                </c:pt>
                <c:pt idx="20">
                  <c:v>3</c:v>
                </c:pt>
              </c:numCache>
            </c:numRef>
          </c:val>
        </c:ser>
        <c:axId val="60958976"/>
        <c:axId val="60985728"/>
      </c:areaChart>
      <c:lineChart>
        <c:grouping val="standard"/>
        <c:ser>
          <c:idx val="1"/>
          <c:order val="0"/>
          <c:tx>
            <c:strRef>
              <c:f>'CURVA EPIDEMICA'!$B$3</c:f>
              <c:strCache>
                <c:ptCount val="1"/>
                <c:pt idx="0">
                  <c:v>Casos de FHD confirmados                0</c:v>
                </c:pt>
              </c:strCache>
            </c:strRef>
          </c:tx>
          <c:val>
            <c:numRef>
              <c:f>'CURVA EPIDEMICA'!$C$3:$W$3</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val>
        </c:ser>
        <c:ser>
          <c:idx val="2"/>
          <c:order val="1"/>
          <c:tx>
            <c:strRef>
              <c:f>'CURVA EPIDEMICA'!$B$4</c:f>
              <c:strCache>
                <c:ptCount val="1"/>
                <c:pt idx="0">
                  <c:v>Casos de FD confirmados                42</c:v>
                </c:pt>
              </c:strCache>
            </c:strRef>
          </c:tx>
          <c:val>
            <c:numRef>
              <c:f>'CURVA EPIDEMICA'!$C$4:$W$4</c:f>
              <c:numCache>
                <c:formatCode>General</c:formatCode>
                <c:ptCount val="21"/>
                <c:pt idx="0">
                  <c:v>3</c:v>
                </c:pt>
                <c:pt idx="1">
                  <c:v>4</c:v>
                </c:pt>
                <c:pt idx="2">
                  <c:v>1</c:v>
                </c:pt>
                <c:pt idx="3">
                  <c:v>2</c:v>
                </c:pt>
                <c:pt idx="4">
                  <c:v>2</c:v>
                </c:pt>
                <c:pt idx="5">
                  <c:v>2</c:v>
                </c:pt>
                <c:pt idx="6">
                  <c:v>5</c:v>
                </c:pt>
                <c:pt idx="7">
                  <c:v>5</c:v>
                </c:pt>
                <c:pt idx="8">
                  <c:v>1</c:v>
                </c:pt>
                <c:pt idx="9">
                  <c:v>4</c:v>
                </c:pt>
                <c:pt idx="10">
                  <c:v>2</c:v>
                </c:pt>
                <c:pt idx="11">
                  <c:v>0</c:v>
                </c:pt>
                <c:pt idx="12">
                  <c:v>3</c:v>
                </c:pt>
                <c:pt idx="13">
                  <c:v>5</c:v>
                </c:pt>
                <c:pt idx="14">
                  <c:v>0</c:v>
                </c:pt>
                <c:pt idx="15">
                  <c:v>0</c:v>
                </c:pt>
                <c:pt idx="16">
                  <c:v>2</c:v>
                </c:pt>
                <c:pt idx="17">
                  <c:v>0</c:v>
                </c:pt>
                <c:pt idx="18">
                  <c:v>1</c:v>
                </c:pt>
                <c:pt idx="19">
                  <c:v>0</c:v>
                </c:pt>
                <c:pt idx="20">
                  <c:v>0</c:v>
                </c:pt>
              </c:numCache>
            </c:numRef>
          </c:val>
        </c:ser>
        <c:marker val="1"/>
        <c:axId val="60958976"/>
        <c:axId val="60985728"/>
      </c:lineChart>
      <c:catAx>
        <c:axId val="60958976"/>
        <c:scaling>
          <c:orientation val="minMax"/>
        </c:scaling>
        <c:axPos val="b"/>
        <c:title>
          <c:tx>
            <c:rich>
              <a:bodyPr/>
              <a:lstStyle/>
              <a:p>
                <a:pPr>
                  <a:defRPr sz="800"/>
                </a:pPr>
                <a:r>
                  <a:rPr lang="en-US" sz="800" dirty="0"/>
                  <a:t>SEMANAS</a:t>
                </a:r>
              </a:p>
            </c:rich>
          </c:tx>
          <c:layout>
            <c:manualLayout>
              <c:xMode val="edge"/>
              <c:yMode val="edge"/>
              <c:x val="0.50094930904721247"/>
              <c:y val="0.93518518518518523"/>
            </c:manualLayout>
          </c:layout>
        </c:title>
        <c:tickLblPos val="nextTo"/>
        <c:crossAx val="60985728"/>
        <c:crosses val="autoZero"/>
        <c:auto val="1"/>
        <c:lblAlgn val="ctr"/>
        <c:lblOffset val="100"/>
      </c:catAx>
      <c:valAx>
        <c:axId val="60985728"/>
        <c:scaling>
          <c:orientation val="minMax"/>
        </c:scaling>
        <c:axPos val="l"/>
        <c:majorGridlines/>
        <c:title>
          <c:tx>
            <c:rich>
              <a:bodyPr rot="0" vert="wordArtVert"/>
              <a:lstStyle/>
              <a:p>
                <a:pPr>
                  <a:defRPr sz="800"/>
                </a:pPr>
                <a:r>
                  <a:rPr lang="en-US" sz="800" dirty="0"/>
                  <a:t>CASOS</a:t>
                </a:r>
              </a:p>
            </c:rich>
          </c:tx>
          <c:layout>
            <c:manualLayout>
              <c:xMode val="edge"/>
              <c:yMode val="edge"/>
              <c:x val="2.6370679568668426E-3"/>
              <c:y val="0.3150481189851268"/>
            </c:manualLayout>
          </c:layout>
        </c:title>
        <c:numFmt formatCode="General" sourceLinked="1"/>
        <c:tickLblPos val="nextTo"/>
        <c:crossAx val="60958976"/>
        <c:crosses val="autoZero"/>
        <c:crossBetween val="between"/>
      </c:valAx>
    </c:plotArea>
    <c:legend>
      <c:legendPos val="r"/>
      <c:layout>
        <c:manualLayout>
          <c:xMode val="edge"/>
          <c:yMode val="edge"/>
          <c:x val="0.70066255573474956"/>
          <c:y val="0.27720180810731976"/>
          <c:w val="0.28805704708598184"/>
          <c:h val="0.25115157480314959"/>
        </c:manualLayout>
      </c:layou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8A421C-3ACC-44F3-9EC5-347F00800711}" type="datetimeFigureOut">
              <a:rPr lang="es-MX" smtClean="0"/>
              <a:pPr/>
              <a:t>13/08/2016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454B7-A0BF-48A0-8785-0DC577404638}" type="slidenum">
              <a:rPr lang="es-MX" smtClean="0"/>
              <a:pPr/>
              <a:t>‹Nº›</a:t>
            </a:fld>
            <a:endParaRPr lang="es-MX" dirty="0"/>
          </a:p>
        </p:txBody>
      </p:sp>
    </p:spTree>
    <p:extLst>
      <p:ext uri="{BB962C8B-B14F-4D97-AF65-F5344CB8AC3E}">
        <p14:creationId xmlns:p14="http://schemas.microsoft.com/office/powerpoint/2010/main" xmlns="" val="38639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package" Target="../embeddings/Microsoft_Excel_Worksheet1.xlsx"/></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package" Target="../embeddings/Microsoft_Excel_Worksheet2.xlsx"/><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package" Target="../embeddings/Microsoft_Excel_Worksheet4.xlsx"/><Relationship Id="rId4" Type="http://schemas.openxmlformats.org/officeDocument/2006/relationships/package" Target="../embeddings/Microsoft_Excel_Worksheet3.xlsx"/></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lnSpcReduction="10000"/>
          </a:bodyPr>
          <a:lstStyle/>
          <a:p>
            <a:r>
              <a:rPr lang="es-MX" sz="2800" dirty="0" smtClean="0"/>
              <a:t>MORBILIDAD GENERAL, SITUACION ACTUAL DE LA  FIEBRE POR DENGUE,  Y DE  INFLUENZA,  SEMANA EPIDEMIOLOGICA   # 19 AÑO 2016</a:t>
            </a:r>
            <a:endParaRPr lang="es-MX" sz="2800" dirty="0"/>
          </a:p>
        </p:txBody>
      </p:sp>
      <p:sp>
        <p:nvSpPr>
          <p:cNvPr id="6" name="5 CuadroTexto"/>
          <p:cNvSpPr txBox="1"/>
          <p:nvPr/>
        </p:nvSpPr>
        <p:spPr>
          <a:xfrm>
            <a:off x="4499992" y="5229200"/>
            <a:ext cx="4320480" cy="1046440"/>
          </a:xfrm>
          <a:prstGeom prst="rect">
            <a:avLst/>
          </a:prstGeom>
          <a:noFill/>
        </p:spPr>
        <p:txBody>
          <a:bodyPr wrap="square" rtlCol="0">
            <a:spAutoFit/>
          </a:bodyPr>
          <a:lstStyle/>
          <a:p>
            <a:r>
              <a:rPr lang="es-MX" sz="1000" dirty="0" smtClean="0"/>
              <a:t>FUENTE: PLATAFORMA SINAVE. SUIVE WINDOWS. SSA</a:t>
            </a:r>
          </a:p>
          <a:p>
            <a:r>
              <a:rPr lang="es-MX" sz="1000" dirty="0" smtClean="0"/>
              <a:t>CORTE DE INFORMACION AL  26 - 05 -2016   </a:t>
            </a:r>
          </a:p>
          <a:p>
            <a:r>
              <a:rPr lang="es-MX" sz="1000" dirty="0" smtClean="0"/>
              <a:t>DEPARTAMENTO DE VIGILANCIA EPIDEMIOLOGICA</a:t>
            </a:r>
          </a:p>
          <a:p>
            <a:r>
              <a:rPr lang="es-MX" sz="1000" dirty="0" smtClean="0"/>
              <a:t>RESPONSABLE: DR. MAURICIO E. BERNAL HERNANDEZ</a:t>
            </a:r>
          </a:p>
          <a:p>
            <a:r>
              <a:rPr lang="es-MX" sz="1000" dirty="0" smtClean="0"/>
              <a:t>APOYO TECNICO: ING. ERNESTO NAVARRO HIGUERA</a:t>
            </a:r>
          </a:p>
          <a:p>
            <a:endParaRPr lang="es-MX" sz="1200" dirty="0" smtClean="0"/>
          </a:p>
        </p:txBody>
      </p:sp>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213379"/>
            <a:ext cx="2021588" cy="1266774"/>
          </a:xfrm>
          <a:prstGeom prst="rect">
            <a:avLst/>
          </a:prstGeom>
        </p:spPr>
      </p:pic>
      <p:pic>
        <p:nvPicPr>
          <p:cNvPr id="8" name="7 Imagen" descr="Imagen1-SINAVE.png"/>
          <p:cNvPicPr>
            <a:picLocks noChangeAspect="1"/>
          </p:cNvPicPr>
          <p:nvPr/>
        </p:nvPicPr>
        <p:blipFill>
          <a:blip r:embed="rId3" cstate="print"/>
          <a:stretch>
            <a:fillRect/>
          </a:stretch>
        </p:blipFill>
        <p:spPr>
          <a:xfrm>
            <a:off x="6300192" y="260648"/>
            <a:ext cx="2102946" cy="107890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262212"/>
            <a:ext cx="1491391" cy="934540"/>
          </a:xfrm>
          <a:prstGeom prst="rect">
            <a:avLst/>
          </a:prstGeom>
        </p:spPr>
      </p:pic>
      <p:graphicFrame>
        <p:nvGraphicFramePr>
          <p:cNvPr id="4" name="3 Objeto"/>
          <p:cNvGraphicFramePr>
            <a:graphicFrameLocks noChangeAspect="1"/>
          </p:cNvGraphicFramePr>
          <p:nvPr>
            <p:extLst>
              <p:ext uri="{D42A27DB-BD31-4B8C-83A1-F6EECF244321}">
                <p14:modId xmlns:p14="http://schemas.microsoft.com/office/powerpoint/2010/main" xmlns="" val="2557927362"/>
              </p:ext>
            </p:extLst>
          </p:nvPr>
        </p:nvGraphicFramePr>
        <p:xfrm>
          <a:off x="1475656" y="1772816"/>
          <a:ext cx="5760640" cy="4064000"/>
        </p:xfrm>
        <a:graphic>
          <a:graphicData uri="http://schemas.openxmlformats.org/presentationml/2006/ole">
            <p:oleObj spid="_x0000_s24580" name="Hoja de cálculo" r:id="rId4" imgW="5867499" imgH="6905700" progId="Excel.Sheet.12">
              <p:embed/>
            </p:oleObj>
          </a:graphicData>
        </a:graphic>
      </p:graphicFrame>
      <p:pic>
        <p:nvPicPr>
          <p:cNvPr id="6" name="5 Imagen" descr="Imagen1-SINAVE.png"/>
          <p:cNvPicPr>
            <a:picLocks noChangeAspect="1"/>
          </p:cNvPicPr>
          <p:nvPr/>
        </p:nvPicPr>
        <p:blipFill>
          <a:blip r:embed="rId5" cstate="print"/>
          <a:stretch>
            <a:fillRect/>
          </a:stretch>
        </p:blipFill>
        <p:spPr>
          <a:xfrm>
            <a:off x="6300192" y="260648"/>
            <a:ext cx="2102946" cy="107890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332656"/>
            <a:ext cx="1371581" cy="859465"/>
          </a:xfrm>
          <a:prstGeom prst="rect">
            <a:avLst/>
          </a:prstGeom>
        </p:spPr>
      </p:pic>
      <p:sp>
        <p:nvSpPr>
          <p:cNvPr id="2" name="1 CuadroTexto"/>
          <p:cNvSpPr txBox="1"/>
          <p:nvPr/>
        </p:nvSpPr>
        <p:spPr>
          <a:xfrm>
            <a:off x="1763688" y="1268760"/>
            <a:ext cx="5472608" cy="276999"/>
          </a:xfrm>
          <a:prstGeom prst="rect">
            <a:avLst/>
          </a:prstGeom>
          <a:noFill/>
        </p:spPr>
        <p:txBody>
          <a:bodyPr wrap="square" rtlCol="0">
            <a:spAutoFit/>
          </a:bodyPr>
          <a:lstStyle/>
          <a:p>
            <a:pPr algn="ctr"/>
            <a:r>
              <a:rPr lang="es-MX" sz="1200" dirty="0" smtClean="0"/>
              <a:t>TENDENCIA ANUAL Y CANAL ENDEMICO  ESTATAL DE LA FIEBRE POR DENGUE 2016 </a:t>
            </a:r>
            <a:endParaRPr lang="es-MX" sz="1200" dirty="0"/>
          </a:p>
        </p:txBody>
      </p:sp>
      <p:graphicFrame>
        <p:nvGraphicFramePr>
          <p:cNvPr id="6" name="5 Tabla"/>
          <p:cNvGraphicFramePr>
            <a:graphicFrameLocks noGrp="1"/>
          </p:cNvGraphicFramePr>
          <p:nvPr>
            <p:extLst>
              <p:ext uri="{D42A27DB-BD31-4B8C-83A1-F6EECF244321}">
                <p14:modId xmlns:p14="http://schemas.microsoft.com/office/powerpoint/2010/main" xmlns="" val="614091030"/>
              </p:ext>
            </p:extLst>
          </p:nvPr>
        </p:nvGraphicFramePr>
        <p:xfrm>
          <a:off x="107504" y="1628800"/>
          <a:ext cx="8640960" cy="4824536"/>
        </p:xfrm>
        <a:graphic>
          <a:graphicData uri="http://schemas.openxmlformats.org/drawingml/2006/table">
            <a:tbl>
              <a:tblPr firstRow="1" bandRow="1">
                <a:tableStyleId>{5C22544A-7EE6-4342-B048-85BDC9FD1C3A}</a:tableStyleId>
              </a:tblPr>
              <a:tblGrid>
                <a:gridCol w="4320480"/>
                <a:gridCol w="4320480"/>
              </a:tblGrid>
              <a:tr h="4824536">
                <a:tc>
                  <a:txBody>
                    <a:bodyPr/>
                    <a:lstStyle/>
                    <a:p>
                      <a:endParaRPr lang="es-MX" dirty="0"/>
                    </a:p>
                  </a:txBody>
                  <a:tcPr/>
                </a:tc>
                <a:tc>
                  <a:txBody>
                    <a:bodyPr/>
                    <a:lstStyle/>
                    <a:p>
                      <a:endParaRPr lang="es-MX" dirty="0"/>
                    </a:p>
                  </a:txBody>
                  <a:tcPr/>
                </a:tc>
              </a:tr>
            </a:tbl>
          </a:graphicData>
        </a:graphic>
      </p:graphicFrame>
      <p:pic>
        <p:nvPicPr>
          <p:cNvPr id="2355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700808"/>
            <a:ext cx="4392488" cy="47525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355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499992" y="1700809"/>
            <a:ext cx="4248472" cy="47525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7 Imagen" descr="Imagen1-SINAVE.png"/>
          <p:cNvPicPr>
            <a:picLocks noChangeAspect="1"/>
          </p:cNvPicPr>
          <p:nvPr/>
        </p:nvPicPr>
        <p:blipFill>
          <a:blip r:embed="rId5" cstate="print"/>
          <a:stretch>
            <a:fillRect/>
          </a:stretch>
        </p:blipFill>
        <p:spPr>
          <a:xfrm>
            <a:off x="6578528" y="260649"/>
            <a:ext cx="1824609" cy="936104"/>
          </a:xfrm>
          <a:prstGeom prst="rect">
            <a:avLst/>
          </a:prstGeom>
        </p:spPr>
      </p:pic>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sp>
        <p:nvSpPr>
          <p:cNvPr id="2" name="1 CuadroTexto"/>
          <p:cNvSpPr txBox="1"/>
          <p:nvPr/>
        </p:nvSpPr>
        <p:spPr>
          <a:xfrm>
            <a:off x="3041897" y="1079463"/>
            <a:ext cx="2736304" cy="369332"/>
          </a:xfrm>
          <a:prstGeom prst="rect">
            <a:avLst/>
          </a:prstGeom>
          <a:noFill/>
        </p:spPr>
        <p:txBody>
          <a:bodyPr wrap="square" rtlCol="0">
            <a:spAutoFit/>
          </a:bodyPr>
          <a:lstStyle/>
          <a:p>
            <a:pPr algn="ctr"/>
            <a:r>
              <a:rPr lang="es-MX" dirty="0" smtClean="0"/>
              <a:t>DENGUE 2016</a:t>
            </a:r>
            <a:endParaRPr lang="es-MX" dirty="0"/>
          </a:p>
        </p:txBody>
      </p:sp>
      <p:graphicFrame>
        <p:nvGraphicFramePr>
          <p:cNvPr id="8" name="1 Gráfico"/>
          <p:cNvGraphicFramePr>
            <a:graphicFrameLocks/>
          </p:cNvGraphicFramePr>
          <p:nvPr>
            <p:extLst>
              <p:ext uri="{D42A27DB-BD31-4B8C-83A1-F6EECF244321}">
                <p14:modId xmlns:p14="http://schemas.microsoft.com/office/powerpoint/2010/main" xmlns="" val="686188079"/>
              </p:ext>
            </p:extLst>
          </p:nvPr>
        </p:nvGraphicFramePr>
        <p:xfrm>
          <a:off x="563989" y="1633461"/>
          <a:ext cx="7905750" cy="34517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2 Objeto"/>
          <p:cNvGraphicFramePr>
            <a:graphicFrameLocks noChangeAspect="1"/>
          </p:cNvGraphicFramePr>
          <p:nvPr>
            <p:extLst>
              <p:ext uri="{D42A27DB-BD31-4B8C-83A1-F6EECF244321}">
                <p14:modId xmlns:p14="http://schemas.microsoft.com/office/powerpoint/2010/main" xmlns="" val="374146637"/>
              </p:ext>
            </p:extLst>
          </p:nvPr>
        </p:nvGraphicFramePr>
        <p:xfrm>
          <a:off x="6336262" y="4869160"/>
          <a:ext cx="2556218" cy="1775470"/>
        </p:xfrm>
        <a:graphic>
          <a:graphicData uri="http://schemas.openxmlformats.org/presentationml/2006/ole">
            <p:oleObj spid="_x0000_s2069" name="Hoja de cálculo" r:id="rId5" imgW="3228959" imgH="2495464" progId="Excel.Sheet.12">
              <p:embed/>
            </p:oleObj>
          </a:graphicData>
        </a:graphic>
      </p:graphicFrame>
      <p:pic>
        <p:nvPicPr>
          <p:cNvPr id="9" name="8 Imagen" descr="Imagen1-SINAVE.png"/>
          <p:cNvPicPr>
            <a:picLocks noChangeAspect="1"/>
          </p:cNvPicPr>
          <p:nvPr/>
        </p:nvPicPr>
        <p:blipFill>
          <a:blip r:embed="rId6" cstate="print"/>
          <a:stretch>
            <a:fillRect/>
          </a:stretch>
        </p:blipFill>
        <p:spPr>
          <a:xfrm>
            <a:off x="6297820" y="260648"/>
            <a:ext cx="2105318" cy="1080120"/>
          </a:xfrm>
          <a:prstGeom prst="rect">
            <a:avLst/>
          </a:prstGeom>
        </p:spPr>
      </p:pic>
    </p:spTree>
    <p:extLst>
      <p:ext uri="{BB962C8B-B14F-4D97-AF65-F5344CB8AC3E}">
        <p14:creationId xmlns:p14="http://schemas.microsoft.com/office/powerpoint/2010/main" xmlns="" val="3051745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1600" y="764704"/>
            <a:ext cx="1371581" cy="859465"/>
          </a:xfrm>
          <a:prstGeom prst="rect">
            <a:avLst/>
          </a:prstGeom>
        </p:spPr>
      </p:pic>
      <p:sp>
        <p:nvSpPr>
          <p:cNvPr id="2" name="1 CuadroTexto"/>
          <p:cNvSpPr txBox="1"/>
          <p:nvPr/>
        </p:nvSpPr>
        <p:spPr>
          <a:xfrm>
            <a:off x="2427283" y="1748812"/>
            <a:ext cx="3812995" cy="276999"/>
          </a:xfrm>
          <a:prstGeom prst="rect">
            <a:avLst/>
          </a:prstGeom>
          <a:noFill/>
        </p:spPr>
        <p:txBody>
          <a:bodyPr wrap="square" rtlCol="0">
            <a:spAutoFit/>
          </a:bodyPr>
          <a:lstStyle/>
          <a:p>
            <a:pPr algn="ctr"/>
            <a:r>
              <a:rPr lang="es-MX" sz="1200" dirty="0" smtClean="0"/>
              <a:t>DENGUE 2016</a:t>
            </a:r>
            <a:endParaRPr lang="es-MX" sz="1200" dirty="0"/>
          </a:p>
        </p:txBody>
      </p:sp>
      <p:graphicFrame>
        <p:nvGraphicFramePr>
          <p:cNvPr id="3" name="2 Objeto"/>
          <p:cNvGraphicFramePr>
            <a:graphicFrameLocks noChangeAspect="1"/>
          </p:cNvGraphicFramePr>
          <p:nvPr>
            <p:extLst>
              <p:ext uri="{D42A27DB-BD31-4B8C-83A1-F6EECF244321}">
                <p14:modId xmlns:p14="http://schemas.microsoft.com/office/powerpoint/2010/main" xmlns="" val="907219431"/>
              </p:ext>
            </p:extLst>
          </p:nvPr>
        </p:nvGraphicFramePr>
        <p:xfrm>
          <a:off x="971600" y="2132856"/>
          <a:ext cx="7071093" cy="1714500"/>
        </p:xfrm>
        <a:graphic>
          <a:graphicData uri="http://schemas.openxmlformats.org/presentationml/2006/ole">
            <p:oleObj spid="_x0000_s25606" name="Hoja de cálculo" r:id="rId4" imgW="5276702" imgH="1714547" progId="Excel.Sheet.12">
              <p:embed/>
            </p:oleObj>
          </a:graphicData>
        </a:graphic>
      </p:graphicFrame>
      <p:graphicFrame>
        <p:nvGraphicFramePr>
          <p:cNvPr id="7" name="6 Objeto"/>
          <p:cNvGraphicFramePr>
            <a:graphicFrameLocks noChangeAspect="1"/>
          </p:cNvGraphicFramePr>
          <p:nvPr>
            <p:extLst>
              <p:ext uri="{D42A27DB-BD31-4B8C-83A1-F6EECF244321}">
                <p14:modId xmlns:p14="http://schemas.microsoft.com/office/powerpoint/2010/main" xmlns="" val="1238811289"/>
              </p:ext>
            </p:extLst>
          </p:nvPr>
        </p:nvGraphicFramePr>
        <p:xfrm>
          <a:off x="611560" y="4149080"/>
          <a:ext cx="7848872" cy="2304256"/>
        </p:xfrm>
        <a:graphic>
          <a:graphicData uri="http://schemas.openxmlformats.org/presentationml/2006/ole">
            <p:oleObj spid="_x0000_s25607" name="Hoja de cálculo" r:id="rId5" imgW="4972226" imgH="2181362" progId="Excel.Sheet.12">
              <p:embed/>
            </p:oleObj>
          </a:graphicData>
        </a:graphic>
      </p:graphicFrame>
      <p:pic>
        <p:nvPicPr>
          <p:cNvPr id="8" name="7 Imagen" descr="Imagen1-SINAVE.png"/>
          <p:cNvPicPr>
            <a:picLocks noChangeAspect="1"/>
          </p:cNvPicPr>
          <p:nvPr/>
        </p:nvPicPr>
        <p:blipFill>
          <a:blip r:embed="rId6" cstate="print"/>
          <a:stretch>
            <a:fillRect/>
          </a:stretch>
        </p:blipFill>
        <p:spPr>
          <a:xfrm>
            <a:off x="6516216" y="476672"/>
            <a:ext cx="1958930" cy="1005017"/>
          </a:xfrm>
          <a:prstGeom prst="rect">
            <a:avLst/>
          </a:prstGeom>
        </p:spPr>
      </p:pic>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28674" name="Picture 2"/>
          <p:cNvPicPr>
            <a:picLocks noChangeAspect="1" noChangeArrowheads="1"/>
          </p:cNvPicPr>
          <p:nvPr/>
        </p:nvPicPr>
        <p:blipFill>
          <a:blip r:embed="rId4" cstate="print"/>
          <a:srcRect l="23359" t="11440" r="25192" b="3721"/>
          <a:stretch>
            <a:fillRect/>
          </a:stretch>
        </p:blipFill>
        <p:spPr bwMode="auto">
          <a:xfrm>
            <a:off x="539552" y="1628800"/>
            <a:ext cx="8136904" cy="4872297"/>
          </a:xfrm>
          <a:prstGeom prst="rect">
            <a:avLst/>
          </a:prstGeom>
          <a:noFill/>
          <a:ln w="9525">
            <a:noFill/>
            <a:miter lim="800000"/>
            <a:headEnd/>
            <a:tailEnd/>
          </a:ln>
        </p:spPr>
      </p:pic>
      <p:sp>
        <p:nvSpPr>
          <p:cNvPr id="5" name="4 CuadroTexto"/>
          <p:cNvSpPr txBox="1"/>
          <p:nvPr/>
        </p:nvSpPr>
        <p:spPr>
          <a:xfrm>
            <a:off x="1907704" y="1196752"/>
            <a:ext cx="5256584" cy="369332"/>
          </a:xfrm>
          <a:prstGeom prst="rect">
            <a:avLst/>
          </a:prstGeom>
          <a:noFill/>
        </p:spPr>
        <p:txBody>
          <a:bodyPr wrap="square" rtlCol="0">
            <a:spAutoFit/>
          </a:bodyPr>
          <a:lstStyle/>
          <a:p>
            <a:r>
              <a:rPr lang="es-MX" dirty="0" smtClean="0"/>
              <a:t>BOLETIN  NACIONAL DE INFLUENZA SEMANA 20 DGAE</a:t>
            </a:r>
            <a:endParaRPr lang="es-MX" dirty="0"/>
          </a:p>
        </p:txBody>
      </p:sp>
    </p:spTree>
    <p:extLst>
      <p:ext uri="{BB962C8B-B14F-4D97-AF65-F5344CB8AC3E}">
        <p14:creationId xmlns:p14="http://schemas.microsoft.com/office/powerpoint/2010/main" xmlns="" val="3051745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LUD FEDERAL.png"/>
          <p:cNvPicPr>
            <a:picLocks noChangeAspect="1"/>
          </p:cNvPicPr>
          <p:nvPr/>
        </p:nvPicPr>
        <p:blipFill>
          <a:blip r:embed="rId2" cstate="print"/>
          <a:stretch>
            <a:fillRect/>
          </a:stretch>
        </p:blipFill>
        <p:spPr>
          <a:xfrm>
            <a:off x="6300192" y="476672"/>
            <a:ext cx="2462581" cy="859465"/>
          </a:xfrm>
          <a:prstGeom prst="rect">
            <a:avLst/>
          </a:prstGeom>
        </p:spPr>
      </p:pic>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27584" y="404664"/>
            <a:ext cx="1362927" cy="854042"/>
          </a:xfrm>
          <a:prstGeom prst="rect">
            <a:avLst/>
          </a:prstGeom>
        </p:spPr>
      </p:pic>
      <p:sp>
        <p:nvSpPr>
          <p:cNvPr id="3" name="2 CuadroTexto"/>
          <p:cNvSpPr txBox="1"/>
          <p:nvPr/>
        </p:nvSpPr>
        <p:spPr>
          <a:xfrm>
            <a:off x="2555776" y="1268760"/>
            <a:ext cx="3816424" cy="369332"/>
          </a:xfrm>
          <a:prstGeom prst="rect">
            <a:avLst/>
          </a:prstGeom>
          <a:noFill/>
        </p:spPr>
        <p:txBody>
          <a:bodyPr wrap="square" rtlCol="0">
            <a:spAutoFit/>
          </a:bodyPr>
          <a:lstStyle/>
          <a:p>
            <a:pPr algn="ctr"/>
            <a:r>
              <a:rPr lang="es-MX" dirty="0" smtClean="0"/>
              <a:t>BCS INFLUENZA PERIODO 2015-2016 </a:t>
            </a:r>
            <a:endParaRPr lang="es-MX" dirty="0"/>
          </a:p>
        </p:txBody>
      </p:sp>
      <p:graphicFrame>
        <p:nvGraphicFramePr>
          <p:cNvPr id="2" name="1 Tabla"/>
          <p:cNvGraphicFramePr>
            <a:graphicFrameLocks noGrp="1"/>
          </p:cNvGraphicFramePr>
          <p:nvPr>
            <p:extLst>
              <p:ext uri="{D42A27DB-BD31-4B8C-83A1-F6EECF244321}">
                <p14:modId xmlns:p14="http://schemas.microsoft.com/office/powerpoint/2010/main" xmlns="" val="1065398360"/>
              </p:ext>
            </p:extLst>
          </p:nvPr>
        </p:nvGraphicFramePr>
        <p:xfrm>
          <a:off x="518580" y="2132856"/>
          <a:ext cx="8216897" cy="3481392"/>
        </p:xfrm>
        <a:graphic>
          <a:graphicData uri="http://schemas.openxmlformats.org/drawingml/2006/table">
            <a:tbl>
              <a:tblPr/>
              <a:tblGrid>
                <a:gridCol w="937519"/>
                <a:gridCol w="753039"/>
                <a:gridCol w="753039"/>
                <a:gridCol w="753039"/>
                <a:gridCol w="916349"/>
                <a:gridCol w="1020555"/>
                <a:gridCol w="639760"/>
                <a:gridCol w="753039"/>
                <a:gridCol w="753039"/>
                <a:gridCol w="937519"/>
              </a:tblGrid>
              <a:tr h="217587">
                <a:tc gridSpan="9">
                  <a:txBody>
                    <a:bodyPr/>
                    <a:lstStyle/>
                    <a:p>
                      <a:pPr algn="l" fontAlgn="b"/>
                      <a:r>
                        <a:rPr lang="es-MX" sz="1100" b="0" i="0" u="none" strike="noStrike" dirty="0">
                          <a:solidFill>
                            <a:srgbClr val="000000"/>
                          </a:solidFill>
                          <a:effectLst/>
                          <a:latin typeface="Calibri"/>
                        </a:rPr>
                        <a:t>BCS. INCIDENCIA DE INFLUENZA SEGÚN MUNICIPIO PERIODO 2015-2016</a:t>
                      </a:r>
                    </a:p>
                  </a:txBody>
                  <a:tcPr marL="7620" marR="7620" marT="762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r>
              <a:tr h="217587">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r>
              <a:tr h="217587">
                <a:tc rowSpan="2">
                  <a:txBody>
                    <a:bodyPr/>
                    <a:lstStyle/>
                    <a:p>
                      <a:pPr algn="ctr" fontAlgn="t"/>
                      <a:r>
                        <a:rPr lang="es-MX" sz="1100" b="0" i="0" u="none" strike="noStrike" dirty="0">
                          <a:solidFill>
                            <a:srgbClr val="FFFFFF"/>
                          </a:solidFill>
                          <a:effectLst/>
                          <a:latin typeface="Calibri"/>
                        </a:rPr>
                        <a:t>BCS                 POBLACION</a:t>
                      </a:r>
                    </a:p>
                  </a:txBody>
                  <a:tcPr marL="7620" marR="7620" marT="7620"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70C0"/>
                    </a:solidFill>
                  </a:tcPr>
                </a:tc>
                <a:tc rowSpan="2" gridSpan="2">
                  <a:txBody>
                    <a:bodyPr/>
                    <a:lstStyle/>
                    <a:p>
                      <a:pPr algn="ctr" fontAlgn="ctr"/>
                      <a:r>
                        <a:rPr lang="es-MX" sz="1100" b="1" i="0" u="none" strike="noStrike" dirty="0">
                          <a:solidFill>
                            <a:srgbClr val="FFFFFF"/>
                          </a:solidFill>
                          <a:effectLst/>
                          <a:latin typeface="Calibri"/>
                        </a:rPr>
                        <a:t>MUNICIPIO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rowSpan="2" hMerge="1">
                  <a:txBody>
                    <a:bodyPr/>
                    <a:lstStyle/>
                    <a:p>
                      <a:endParaRPr lang="es-MX"/>
                    </a:p>
                  </a:txBody>
                  <a:tcPr/>
                </a:tc>
                <a:tc rowSpan="2">
                  <a:txBody>
                    <a:bodyPr/>
                    <a:lstStyle/>
                    <a:p>
                      <a:pPr algn="ctr" fontAlgn="ctr"/>
                      <a:r>
                        <a:rPr lang="es-MX" sz="1100" b="1" i="0" u="none" strike="noStrike" dirty="0">
                          <a:solidFill>
                            <a:srgbClr val="FFFFFF"/>
                          </a:solidFill>
                          <a:effectLst/>
                          <a:latin typeface="Calibri"/>
                        </a:rPr>
                        <a:t>PROBABLES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rowSpan="2">
                  <a:txBody>
                    <a:bodyPr/>
                    <a:lstStyle/>
                    <a:p>
                      <a:pPr algn="ctr" fontAlgn="ctr"/>
                      <a:r>
                        <a:rPr lang="es-MX" sz="1100" b="1" i="0" u="none" strike="noStrike" dirty="0">
                          <a:solidFill>
                            <a:srgbClr val="FFFFFF"/>
                          </a:solidFill>
                          <a:effectLst/>
                          <a:latin typeface="Calibri"/>
                        </a:rPr>
                        <a:t>MUESTREADOS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rowSpan="2">
                  <a:txBody>
                    <a:bodyPr/>
                    <a:lstStyle/>
                    <a:p>
                      <a:pPr algn="ctr" fontAlgn="ctr"/>
                      <a:r>
                        <a:rPr lang="es-MX" sz="1100" b="1" i="0" u="none" strike="noStrike" dirty="0">
                          <a:solidFill>
                            <a:srgbClr val="FFFFFF"/>
                          </a:solidFill>
                          <a:effectLst/>
                          <a:latin typeface="Calibri"/>
                        </a:rPr>
                        <a:t>CONFIRMADOS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gridSpan="3">
                  <a:txBody>
                    <a:bodyPr/>
                    <a:lstStyle/>
                    <a:p>
                      <a:pPr algn="ctr" fontAlgn="b"/>
                      <a:r>
                        <a:rPr lang="es-MX" sz="1100" b="1" i="0" u="none" strike="noStrike" dirty="0">
                          <a:solidFill>
                            <a:srgbClr val="FFFFFF"/>
                          </a:solidFill>
                          <a:effectLst/>
                          <a:latin typeface="Calibri"/>
                        </a:rPr>
                        <a:t>TIPO DE VIRUS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lang="es-MX"/>
                    </a:p>
                  </a:txBody>
                  <a:tcPr/>
                </a:tc>
                <a:tc hMerge="1">
                  <a:txBody>
                    <a:bodyPr/>
                    <a:lstStyle/>
                    <a:p>
                      <a:endParaRPr lang="es-MX"/>
                    </a:p>
                  </a:txBody>
                  <a:tcPr/>
                </a:tc>
                <a:tc rowSpan="2">
                  <a:txBody>
                    <a:bodyPr/>
                    <a:lstStyle/>
                    <a:p>
                      <a:pPr algn="ctr" fontAlgn="ctr"/>
                      <a:r>
                        <a:rPr lang="es-MX" sz="1100" b="1" i="0" u="none" strike="noStrike" dirty="0">
                          <a:solidFill>
                            <a:srgbClr val="FFFFFF"/>
                          </a:solidFill>
                          <a:effectLst/>
                          <a:latin typeface="Calibri"/>
                        </a:rPr>
                        <a:t>INCIDENCIA*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217587">
                <a:tc vMerge="1">
                  <a:txBody>
                    <a:bodyPr/>
                    <a:lstStyle/>
                    <a:p>
                      <a:endParaRPr lang="es-MX"/>
                    </a:p>
                  </a:txBody>
                  <a:tcPr/>
                </a:tc>
                <a:tc gridSpan="2" vMerge="1">
                  <a:txBody>
                    <a:bodyPr/>
                    <a:lstStyle/>
                    <a:p>
                      <a:endParaRPr lang="es-MX"/>
                    </a:p>
                  </a:txBody>
                  <a:tcPr/>
                </a:tc>
                <a:tc hMerge="1"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b"/>
                      <a:r>
                        <a:rPr lang="es-MX" sz="1100" b="1" i="0" u="none" strike="noStrike" dirty="0">
                          <a:solidFill>
                            <a:srgbClr val="FFFFFF"/>
                          </a:solidFill>
                          <a:effectLst/>
                          <a:latin typeface="Calibri"/>
                        </a:rPr>
                        <a:t>H3N2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1" i="0" u="none" strike="noStrike" dirty="0">
                          <a:solidFill>
                            <a:srgbClr val="FFFFFF"/>
                          </a:solidFill>
                          <a:effectLst/>
                          <a:latin typeface="Calibri"/>
                        </a:rPr>
                        <a:t>H1N1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1" i="0" u="none" strike="noStrike" dirty="0">
                          <a:solidFill>
                            <a:srgbClr val="FFFFFF"/>
                          </a:solidFill>
                          <a:effectLst/>
                          <a:latin typeface="Calibri"/>
                        </a:rPr>
                        <a:t>B</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vMerge="1">
                  <a:txBody>
                    <a:bodyPr/>
                    <a:lstStyle/>
                    <a:p>
                      <a:endParaRPr lang="es-MX"/>
                    </a:p>
                  </a:txBody>
                  <a:tcPr/>
                </a:tc>
              </a:tr>
              <a:tr h="217587">
                <a:tc>
                  <a:txBody>
                    <a:bodyPr/>
                    <a:lstStyle/>
                    <a:p>
                      <a:pPr algn="ctr" fontAlgn="b"/>
                      <a:r>
                        <a:rPr lang="es-MX" sz="1100" b="0" i="0" u="none" strike="noStrike" dirty="0">
                          <a:solidFill>
                            <a:srgbClr val="000000"/>
                          </a:solidFill>
                          <a:effectLst/>
                          <a:latin typeface="Calibri"/>
                        </a:rPr>
                        <a:t>81375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COMONDU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148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000000"/>
                          </a:solidFill>
                          <a:effectLst/>
                          <a:latin typeface="Calibri"/>
                        </a:rPr>
                        <a:t>21754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LORETO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000000"/>
                          </a:solidFill>
                          <a:effectLst/>
                          <a:latin typeface="Calibri"/>
                        </a:rPr>
                        <a:t>68710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MULEGE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000000"/>
                          </a:solidFill>
                          <a:effectLst/>
                          <a:latin typeface="Calibri"/>
                        </a:rPr>
                        <a:t>297806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gridSpan="2">
                  <a:txBody>
                    <a:bodyPr/>
                    <a:lstStyle/>
                    <a:p>
                      <a:pPr algn="l" fontAlgn="b"/>
                      <a:r>
                        <a:rPr lang="es-MX" sz="1100" b="0" i="0" u="none" strike="noStrike" dirty="0">
                          <a:solidFill>
                            <a:srgbClr val="000000"/>
                          </a:solidFill>
                          <a:effectLst/>
                          <a:latin typeface="Calibri"/>
                        </a:rPr>
                        <a:t>LA PAZ*</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s-MX"/>
                    </a:p>
                  </a:txBody>
                  <a:tcPr/>
                </a:tc>
                <a:tc>
                  <a:txBody>
                    <a:bodyPr/>
                    <a:lstStyle/>
                    <a:p>
                      <a:pPr algn="ctr" fontAlgn="b"/>
                      <a:r>
                        <a:rPr lang="es-MX" sz="1100" b="0" i="0" u="none" strike="noStrike" dirty="0" smtClean="0">
                          <a:solidFill>
                            <a:srgbClr val="000000"/>
                          </a:solidFill>
                          <a:effectLst/>
                          <a:latin typeface="Calibri"/>
                        </a:rPr>
                        <a:t>302</a:t>
                      </a:r>
                      <a:endParaRPr lang="es-MX" sz="1100" b="0" i="0" u="none" strike="noStrike" dirty="0">
                        <a:solidFill>
                          <a:srgbClr val="000000"/>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a:solidFill>
                            <a:srgbClr val="000000"/>
                          </a:solidFill>
                          <a:effectLst/>
                          <a:latin typeface="Calibri"/>
                        </a:rPr>
                        <a:t>255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smtClean="0">
                          <a:solidFill>
                            <a:srgbClr val="000000"/>
                          </a:solidFill>
                          <a:effectLst/>
                          <a:latin typeface="Calibri"/>
                        </a:rPr>
                        <a:t>107</a:t>
                      </a:r>
                      <a:endParaRPr lang="es-MX" sz="1100" b="0" i="0" u="none" strike="noStrike" dirty="0">
                        <a:solidFill>
                          <a:srgbClr val="000000"/>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a:solidFill>
                            <a:srgbClr val="000000"/>
                          </a:solidFill>
                          <a:effectLst/>
                          <a:latin typeface="Calibri"/>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smtClean="0">
                          <a:solidFill>
                            <a:srgbClr val="000000"/>
                          </a:solidFill>
                          <a:effectLst/>
                          <a:latin typeface="Calibri"/>
                        </a:rPr>
                        <a:t>66</a:t>
                      </a:r>
                      <a:endParaRPr lang="es-MX" sz="1100" b="0" i="0" u="none" strike="noStrike" dirty="0">
                        <a:solidFill>
                          <a:srgbClr val="000000"/>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a:solidFill>
                            <a:srgbClr val="000000"/>
                          </a:solidFill>
                          <a:effectLst/>
                          <a:latin typeface="Calibri"/>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b"/>
                      <a:r>
                        <a:rPr lang="es-MX" sz="1100" b="0" i="0" u="none" strike="noStrike" dirty="0">
                          <a:solidFill>
                            <a:srgbClr val="000000"/>
                          </a:solidFill>
                          <a:effectLst/>
                          <a:latin typeface="Calibri"/>
                        </a:rPr>
                        <a:t>35.3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217587">
                <a:tc>
                  <a:txBody>
                    <a:bodyPr/>
                    <a:lstStyle/>
                    <a:p>
                      <a:pPr algn="ctr" fontAlgn="b"/>
                      <a:r>
                        <a:rPr lang="es-MX" sz="1100" b="0" i="0" u="none" strike="noStrike" dirty="0">
                          <a:solidFill>
                            <a:srgbClr val="000000"/>
                          </a:solidFill>
                          <a:effectLst/>
                          <a:latin typeface="Calibri"/>
                        </a:rPr>
                        <a:t>234496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SAN JOSE DEL CABO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212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59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000000"/>
                          </a:solidFill>
                          <a:effectLst/>
                          <a:latin typeface="Calibri"/>
                        </a:rPr>
                        <a:t>82723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CABO SAN LUCAS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125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101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42.3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000000"/>
                          </a:solidFill>
                          <a:effectLst/>
                          <a:latin typeface="Calibri"/>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MX" sz="1100" b="0" i="0" u="none" strike="noStrike" dirty="0">
                          <a:solidFill>
                            <a:srgbClr val="000000"/>
                          </a:solidFill>
                          <a:effectLst/>
                          <a:latin typeface="Calibri"/>
                        </a:rPr>
                        <a:t>TURISTAS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fontAlgn="b"/>
                      <a:r>
                        <a:rPr lang="es-MX" sz="1100" b="0" i="0" u="none" strike="noStrike" dirty="0">
                          <a:solidFill>
                            <a:srgbClr val="000000"/>
                          </a:solidFill>
                          <a:effectLst/>
                          <a:latin typeface="Calibri"/>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100" b="0" i="0" u="none" strike="noStrike" dirty="0">
                          <a:solidFill>
                            <a:srgbClr val="000000"/>
                          </a:solidFill>
                          <a:effectLst/>
                          <a:latin typeface="Calibri"/>
                        </a:rPr>
                        <a:t>25000.0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587">
                <a:tc>
                  <a:txBody>
                    <a:bodyPr/>
                    <a:lstStyle/>
                    <a:p>
                      <a:pPr algn="ctr" fontAlgn="b"/>
                      <a:r>
                        <a:rPr lang="es-MX" sz="1100" b="0" i="0" u="none" strike="noStrike" dirty="0">
                          <a:solidFill>
                            <a:srgbClr val="FFFFFF"/>
                          </a:solidFill>
                          <a:effectLst/>
                          <a:latin typeface="Calibri"/>
                        </a:rPr>
                        <a:t>786864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gridSpan="2">
                  <a:txBody>
                    <a:bodyPr/>
                    <a:lstStyle/>
                    <a:p>
                      <a:pPr algn="ctr" fontAlgn="b"/>
                      <a:r>
                        <a:rPr lang="es-MX" sz="1100" b="0" i="0" u="none" strike="noStrike" dirty="0">
                          <a:solidFill>
                            <a:srgbClr val="FFFFFF"/>
                          </a:solidFill>
                          <a:effectLst/>
                          <a:latin typeface="Calibri"/>
                        </a:rPr>
                        <a:t>ESTATAL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hMerge="1">
                  <a:txBody>
                    <a:bodyPr/>
                    <a:lstStyle/>
                    <a:p>
                      <a:endParaRPr lang="es-MX"/>
                    </a:p>
                  </a:txBody>
                  <a:tcPr/>
                </a:tc>
                <a:tc>
                  <a:txBody>
                    <a:bodyPr/>
                    <a:lstStyle/>
                    <a:p>
                      <a:pPr algn="ctr" fontAlgn="b"/>
                      <a:r>
                        <a:rPr lang="es-MX" sz="1100" b="0" i="0" u="none" strike="noStrike" dirty="0" smtClean="0">
                          <a:solidFill>
                            <a:srgbClr val="FFFFFF"/>
                          </a:solidFill>
                          <a:effectLst/>
                          <a:latin typeface="Calibri"/>
                        </a:rPr>
                        <a:t>826</a:t>
                      </a:r>
                      <a:endParaRPr lang="es-MX" sz="1100" b="0" i="0" u="none" strike="noStrike" dirty="0">
                        <a:solidFill>
                          <a:srgbClr val="FFFFFF"/>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a:solidFill>
                            <a:srgbClr val="FFFFFF"/>
                          </a:solidFill>
                          <a:effectLst/>
                          <a:latin typeface="Calibri"/>
                        </a:rPr>
                        <a:t>574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smtClean="0">
                          <a:solidFill>
                            <a:srgbClr val="FFFFFF"/>
                          </a:solidFill>
                          <a:effectLst/>
                          <a:latin typeface="Calibri"/>
                        </a:rPr>
                        <a:t>233</a:t>
                      </a:r>
                      <a:endParaRPr lang="es-MX" sz="1100" b="0" i="0" u="none" strike="noStrike" dirty="0">
                        <a:solidFill>
                          <a:srgbClr val="FFFFFF"/>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a:solidFill>
                            <a:srgbClr val="FFFFFF"/>
                          </a:solidFill>
                          <a:effectLst/>
                          <a:latin typeface="Calibri"/>
                        </a:rPr>
                        <a:t>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smtClean="0">
                          <a:solidFill>
                            <a:srgbClr val="FFFFFF"/>
                          </a:solidFill>
                          <a:effectLst/>
                          <a:latin typeface="Calibri"/>
                        </a:rPr>
                        <a:t>144</a:t>
                      </a:r>
                      <a:endParaRPr lang="es-MX" sz="1100" b="0" i="0" u="none" strike="noStrike" dirty="0">
                        <a:solidFill>
                          <a:srgbClr val="FFFFFF"/>
                        </a:solidFill>
                        <a:effectLst/>
                        <a:latin typeface="Calibri"/>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a:solidFill>
                            <a:srgbClr val="FFFFFF"/>
                          </a:solidFill>
                          <a:effectLst/>
                          <a:latin typeface="Calibri"/>
                        </a:rPr>
                        <a:t>62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s-MX" sz="1100" b="0" i="0" u="none" strike="noStrike" dirty="0">
                          <a:solidFill>
                            <a:srgbClr val="FFFFFF"/>
                          </a:solidFill>
                          <a:effectLst/>
                          <a:latin typeface="Calibri"/>
                        </a:rPr>
                        <a:t>29.4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217587">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r>
              <a:tr h="217587">
                <a:tc gridSpan="5">
                  <a:txBody>
                    <a:bodyPr/>
                    <a:lstStyle/>
                    <a:p>
                      <a:pPr algn="l" fontAlgn="b"/>
                      <a:r>
                        <a:rPr lang="es-MX" sz="800" b="0" i="0" u="none" strike="noStrike" dirty="0">
                          <a:solidFill>
                            <a:srgbClr val="000000"/>
                          </a:solidFill>
                          <a:effectLst/>
                          <a:latin typeface="Calibri"/>
                        </a:rPr>
                        <a:t>* SE HICIERON AJUSTES EN PBS Y CONFIRMADOS</a:t>
                      </a:r>
                    </a:p>
                  </a:txBody>
                  <a:tcPr marL="7620" marR="7620" marT="762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r>
              <a:tr h="217587">
                <a:tc gridSpan="4">
                  <a:txBody>
                    <a:bodyPr/>
                    <a:lstStyle/>
                    <a:p>
                      <a:pPr algn="l" fontAlgn="b"/>
                      <a:r>
                        <a:rPr lang="es-MX" sz="900" b="0" i="0" u="none" strike="noStrike" dirty="0">
                          <a:solidFill>
                            <a:srgbClr val="000000"/>
                          </a:solidFill>
                          <a:effectLst/>
                          <a:latin typeface="Calibri"/>
                        </a:rPr>
                        <a:t>FUENTE: PLATAFORMA SINAVE 26-05-2016</a:t>
                      </a:r>
                    </a:p>
                  </a:txBody>
                  <a:tcPr marL="7620" marR="7620" marT="7620"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r>
              <a:tr h="217587">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endParaRPr lang="es-MX" sz="1100" b="0" i="0" u="none" strike="noStrike" dirty="0">
                        <a:solidFill>
                          <a:srgbClr val="000000"/>
                        </a:solidFill>
                        <a:effectLst/>
                        <a:latin typeface="Calibri"/>
                      </a:endParaRPr>
                    </a:p>
                  </a:txBody>
                  <a:tcPr marL="7620" marR="7620" marT="7620" marB="0" anchor="b">
                    <a:lnL>
                      <a:noFill/>
                    </a:lnL>
                    <a:lnR>
                      <a:noFill/>
                    </a:lnR>
                    <a:lnT>
                      <a:noFill/>
                    </a:lnT>
                    <a:lnB>
                      <a:noFill/>
                    </a:lnB>
                  </a:tcPr>
                </a:tc>
              </a:tr>
            </a:tbl>
          </a:graphicData>
        </a:graphic>
      </p:graphicFrame>
    </p:spTree>
    <p:extLst>
      <p:ext uri="{BB962C8B-B14F-4D97-AF65-F5344CB8AC3E}">
        <p14:creationId xmlns:p14="http://schemas.microsoft.com/office/powerpoint/2010/main" xmlns="" val="2943166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404664"/>
            <a:ext cx="1362927" cy="854042"/>
          </a:xfrm>
          <a:prstGeom prst="rect">
            <a:avLst/>
          </a:prstGeom>
        </p:spPr>
      </p:pic>
      <p:sp>
        <p:nvSpPr>
          <p:cNvPr id="3" name="2 CuadroTexto"/>
          <p:cNvSpPr txBox="1"/>
          <p:nvPr/>
        </p:nvSpPr>
        <p:spPr>
          <a:xfrm>
            <a:off x="2555776" y="1268760"/>
            <a:ext cx="3816424" cy="369332"/>
          </a:xfrm>
          <a:prstGeom prst="rect">
            <a:avLst/>
          </a:prstGeom>
          <a:noFill/>
        </p:spPr>
        <p:txBody>
          <a:bodyPr wrap="square" rtlCol="0">
            <a:spAutoFit/>
          </a:bodyPr>
          <a:lstStyle/>
          <a:p>
            <a:pPr algn="ctr"/>
            <a:r>
              <a:rPr lang="es-MX" dirty="0" smtClean="0"/>
              <a:t>BAJA CALIFORNIA SUR</a:t>
            </a:r>
            <a:endParaRPr lang="es-MX" dirty="0"/>
          </a:p>
        </p:txBody>
      </p:sp>
      <p:sp>
        <p:nvSpPr>
          <p:cNvPr id="10" name="9 CuadroTexto"/>
          <p:cNvSpPr txBox="1"/>
          <p:nvPr/>
        </p:nvSpPr>
        <p:spPr>
          <a:xfrm>
            <a:off x="6228184" y="2924944"/>
            <a:ext cx="648072" cy="246221"/>
          </a:xfrm>
          <a:prstGeom prst="rect">
            <a:avLst/>
          </a:prstGeom>
          <a:solidFill>
            <a:schemeClr val="tx2">
              <a:lumMod val="40000"/>
              <a:lumOff val="60000"/>
            </a:schemeClr>
          </a:solidFill>
        </p:spPr>
        <p:txBody>
          <a:bodyPr wrap="square" rtlCol="0">
            <a:spAutoFit/>
          </a:bodyPr>
          <a:lstStyle/>
          <a:p>
            <a:pPr algn="ctr"/>
            <a:r>
              <a:rPr lang="es-MX" sz="1000" dirty="0" smtClean="0">
                <a:solidFill>
                  <a:srgbClr val="FF0000"/>
                </a:solidFill>
              </a:rPr>
              <a:t>2016</a:t>
            </a:r>
            <a:endParaRPr lang="es-MX" sz="1000" dirty="0">
              <a:solidFill>
                <a:srgbClr val="FF0000"/>
              </a:solidFill>
            </a:endParaRPr>
          </a:p>
        </p:txBody>
      </p:sp>
      <p:pic>
        <p:nvPicPr>
          <p:cNvPr id="11" name="10 Imagen" descr="Sin título.png"/>
          <p:cNvPicPr>
            <a:picLocks noChangeAspect="1"/>
          </p:cNvPicPr>
          <p:nvPr/>
        </p:nvPicPr>
        <p:blipFill>
          <a:blip r:embed="rId3" cstate="print"/>
          <a:stretch>
            <a:fillRect/>
          </a:stretch>
        </p:blipFill>
        <p:spPr>
          <a:xfrm>
            <a:off x="611560" y="1916832"/>
            <a:ext cx="7632848" cy="3672408"/>
          </a:xfrm>
          <a:prstGeom prst="rect">
            <a:avLst/>
          </a:prstGeom>
        </p:spPr>
      </p:pic>
      <p:cxnSp>
        <p:nvCxnSpPr>
          <p:cNvPr id="13" name="12 Conector recto"/>
          <p:cNvCxnSpPr/>
          <p:nvPr/>
        </p:nvCxnSpPr>
        <p:spPr>
          <a:xfrm flipV="1">
            <a:off x="3419872" y="2492896"/>
            <a:ext cx="0" cy="2520280"/>
          </a:xfrm>
          <a:prstGeom prst="line">
            <a:avLst/>
          </a:prstGeom>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2123728" y="4149080"/>
            <a:ext cx="504056" cy="246221"/>
          </a:xfrm>
          <a:prstGeom prst="rect">
            <a:avLst/>
          </a:prstGeom>
          <a:solidFill>
            <a:schemeClr val="tx2">
              <a:lumMod val="20000"/>
              <a:lumOff val="80000"/>
            </a:schemeClr>
          </a:solidFill>
        </p:spPr>
        <p:txBody>
          <a:bodyPr wrap="square" rtlCol="0">
            <a:spAutoFit/>
          </a:bodyPr>
          <a:lstStyle/>
          <a:p>
            <a:r>
              <a:rPr lang="es-MX" sz="1000" dirty="0" smtClean="0"/>
              <a:t>2015</a:t>
            </a:r>
            <a:endParaRPr lang="es-MX" sz="1000" dirty="0"/>
          </a:p>
        </p:txBody>
      </p:sp>
      <p:sp>
        <p:nvSpPr>
          <p:cNvPr id="16" name="15 CuadroTexto"/>
          <p:cNvSpPr txBox="1"/>
          <p:nvPr/>
        </p:nvSpPr>
        <p:spPr>
          <a:xfrm>
            <a:off x="5868144" y="2780928"/>
            <a:ext cx="504056" cy="246221"/>
          </a:xfrm>
          <a:prstGeom prst="rect">
            <a:avLst/>
          </a:prstGeom>
          <a:solidFill>
            <a:schemeClr val="tx2">
              <a:lumMod val="20000"/>
              <a:lumOff val="80000"/>
            </a:schemeClr>
          </a:solidFill>
        </p:spPr>
        <p:txBody>
          <a:bodyPr wrap="square" rtlCol="0">
            <a:spAutoFit/>
          </a:bodyPr>
          <a:lstStyle/>
          <a:p>
            <a:r>
              <a:rPr lang="es-MX" sz="1000" dirty="0" smtClean="0"/>
              <a:t>2016</a:t>
            </a:r>
            <a:endParaRPr lang="es-MX" sz="1000" dirty="0"/>
          </a:p>
        </p:txBody>
      </p:sp>
      <p:sp>
        <p:nvSpPr>
          <p:cNvPr id="17" name="16 CuadroTexto"/>
          <p:cNvSpPr txBox="1"/>
          <p:nvPr/>
        </p:nvSpPr>
        <p:spPr>
          <a:xfrm>
            <a:off x="1115616" y="5661248"/>
            <a:ext cx="3168352" cy="246221"/>
          </a:xfrm>
          <a:prstGeom prst="rect">
            <a:avLst/>
          </a:prstGeom>
          <a:noFill/>
        </p:spPr>
        <p:txBody>
          <a:bodyPr wrap="square" rtlCol="0">
            <a:spAutoFit/>
          </a:bodyPr>
          <a:lstStyle/>
          <a:p>
            <a:r>
              <a:rPr lang="es-MX" sz="1000" dirty="0" smtClean="0"/>
              <a:t>FUENTE: PLATAFORMA SINAVE 27-05-2016</a:t>
            </a:r>
            <a:endParaRPr lang="es-MX" sz="1000" dirty="0"/>
          </a:p>
        </p:txBody>
      </p:sp>
      <p:pic>
        <p:nvPicPr>
          <p:cNvPr id="12" name="11 Imagen" descr="Imagen1-SINAVE.png"/>
          <p:cNvPicPr>
            <a:picLocks noChangeAspect="1"/>
          </p:cNvPicPr>
          <p:nvPr/>
        </p:nvPicPr>
        <p:blipFill>
          <a:blip r:embed="rId4" cstate="print"/>
          <a:stretch>
            <a:fillRect/>
          </a:stretch>
        </p:blipFill>
        <p:spPr>
          <a:xfrm>
            <a:off x="6444208" y="334534"/>
            <a:ext cx="1958930" cy="1005017"/>
          </a:xfrm>
          <a:prstGeom prst="rect">
            <a:avLst/>
          </a:prstGeom>
        </p:spPr>
      </p:pic>
    </p:spTree>
    <p:extLst>
      <p:ext uri="{BB962C8B-B14F-4D97-AF65-F5344CB8AC3E}">
        <p14:creationId xmlns:p14="http://schemas.microsoft.com/office/powerpoint/2010/main" xmlns="" val="2943166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1600" y="764704"/>
            <a:ext cx="1371581" cy="859465"/>
          </a:xfrm>
          <a:prstGeom prst="rect">
            <a:avLst/>
          </a:prstGeom>
        </p:spPr>
      </p:pic>
      <p:sp>
        <p:nvSpPr>
          <p:cNvPr id="5" name="4 CuadroTexto"/>
          <p:cNvSpPr txBox="1"/>
          <p:nvPr/>
        </p:nvSpPr>
        <p:spPr>
          <a:xfrm>
            <a:off x="1547664" y="1700808"/>
            <a:ext cx="5616624" cy="276999"/>
          </a:xfrm>
          <a:prstGeom prst="rect">
            <a:avLst/>
          </a:prstGeom>
          <a:noFill/>
        </p:spPr>
        <p:txBody>
          <a:bodyPr wrap="square" rtlCol="0">
            <a:spAutoFit/>
          </a:bodyPr>
          <a:lstStyle/>
          <a:p>
            <a:pPr algn="ctr"/>
            <a:r>
              <a:rPr lang="es-MX" sz="1200" dirty="0" smtClean="0"/>
              <a:t>COMENTARIOS</a:t>
            </a:r>
          </a:p>
        </p:txBody>
      </p:sp>
      <p:pic>
        <p:nvPicPr>
          <p:cNvPr id="6" name="5 Imagen" descr="Imagen1-SINAVE.png"/>
          <p:cNvPicPr>
            <a:picLocks noChangeAspect="1"/>
          </p:cNvPicPr>
          <p:nvPr/>
        </p:nvPicPr>
        <p:blipFill>
          <a:blip r:embed="rId3" cstate="print"/>
          <a:stretch>
            <a:fillRect/>
          </a:stretch>
        </p:blipFill>
        <p:spPr>
          <a:xfrm>
            <a:off x="6516216" y="696453"/>
            <a:ext cx="1814914" cy="931130"/>
          </a:xfrm>
          <a:prstGeom prst="rect">
            <a:avLst/>
          </a:prstGeom>
        </p:spPr>
      </p:pic>
      <p:sp>
        <p:nvSpPr>
          <p:cNvPr id="7" name="6 CuadroTexto"/>
          <p:cNvSpPr txBox="1"/>
          <p:nvPr/>
        </p:nvSpPr>
        <p:spPr>
          <a:xfrm>
            <a:off x="1403648" y="2420888"/>
            <a:ext cx="6840760" cy="2800767"/>
          </a:xfrm>
          <a:prstGeom prst="rect">
            <a:avLst/>
          </a:prstGeom>
          <a:noFill/>
        </p:spPr>
        <p:txBody>
          <a:bodyPr wrap="square" rtlCol="0">
            <a:spAutoFit/>
          </a:bodyPr>
          <a:lstStyle/>
          <a:p>
            <a:r>
              <a:rPr lang="es-MX" sz="1200" dirty="0" smtClean="0">
                <a:latin typeface="Arial Narrow" pitchFamily="34" charset="0"/>
              </a:rPr>
              <a:t>El presente reporte epidemiológico esta respaldado por el 100% de cobertura de información de todas las instituciones del sector salud, y  se destaca en el cuadro de morbilidad general que la fiebre por dengue muestra un incremento del 178.8 % comparado con la misma semana del 2015, por otro lado de la misma fuente de información:  la grafica del canal endémico estatal a dengue, muestra un escenario de brote epidémico. Sin embargo, los datos en la plataforma de dengue, la curva epidémica muestra que el numero de casos confirmados es muy bajo entre el numero de casos registrados como probables. Eso podría descartar el brote, pero si,  se puede inferir que hay  un  exceso de casos muestreados, y reportados en el sistema suave.  Otro padecimiento que registra un incremento importante, y  lo destacamos en este informe, esta  relacionado con  los casos reportados para  neumonías y bronconeumonías con un incremento acumulado en el 2016 del 70.7 %  comparado con el  2015.  Se debe aclarar que por su importancia lo sacamos del grupo de las Iras por su volumen, ya que  a pesar de que se declaro concluida la temporada alta de circulación de virus de la influenza, las unidades de salud monitora de influenza, no deben de disminuir la  intensidad de la vigilancia epidemiológica para este padecimiento , por lo que se deben de apegar a las definiciones operacionales para tomar muestras biológicas. </a:t>
            </a:r>
          </a:p>
          <a:p>
            <a:endParaRPr lang="es-MX" sz="1000" dirty="0" smtClean="0">
              <a:latin typeface="Arial Narrow" pitchFamily="34" charset="0"/>
            </a:endParaRPr>
          </a:p>
          <a:p>
            <a:endParaRPr lang="es-MX" sz="1000" dirty="0">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1425</TotalTime>
  <Words>484</Words>
  <Application>Microsoft Office PowerPoint</Application>
  <PresentationFormat>Presentación en pantalla (4:3)</PresentationFormat>
  <Paragraphs>108</Paragraphs>
  <Slides>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9</vt:i4>
      </vt:variant>
    </vt:vector>
  </HeadingPairs>
  <TitlesOfParts>
    <vt:vector size="11" baseType="lpstr">
      <vt:lpstr>Tema de Office</vt:lpstr>
      <vt:lpstr>Hoja de cálculo</vt:lpstr>
      <vt:lpstr>B.C.S.  PANORAMA EPIDEMIOLOGICO 2016</vt:lpstr>
      <vt:lpstr>MORBILIDAD GENERAL </vt:lpstr>
      <vt:lpstr>Diapositiva 3</vt:lpstr>
      <vt:lpstr>Diapositiva 4</vt:lpstr>
      <vt:lpstr>Diapositiva 5</vt:lpstr>
      <vt:lpstr>Diapositiva 6</vt:lpstr>
      <vt:lpstr>Diapositiva 7</vt:lpstr>
      <vt:lpstr>Diapositiva 8</vt:lpstr>
      <vt:lpstr>Diapositiva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167</cp:revision>
  <dcterms:created xsi:type="dcterms:W3CDTF">2014-01-30T02:50:58Z</dcterms:created>
  <dcterms:modified xsi:type="dcterms:W3CDTF">2016-08-13T18:57:57Z</dcterms:modified>
</cp:coreProperties>
</file>